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8"/>
  </p:notesMasterIdLst>
  <p:handoutMasterIdLst>
    <p:handoutMasterId r:id="rId19"/>
  </p:handoutMasterIdLst>
  <p:sldIdLst>
    <p:sldId id="312" r:id="rId5"/>
    <p:sldId id="304" r:id="rId6"/>
    <p:sldId id="307" r:id="rId7"/>
    <p:sldId id="281" r:id="rId8"/>
    <p:sldId id="282" r:id="rId9"/>
    <p:sldId id="314" r:id="rId10"/>
    <p:sldId id="315" r:id="rId11"/>
    <p:sldId id="317" r:id="rId12"/>
    <p:sldId id="318" r:id="rId13"/>
    <p:sldId id="319" r:id="rId14"/>
    <p:sldId id="321" r:id="rId15"/>
    <p:sldId id="322" r:id="rId16"/>
    <p:sldId id="297" r:id="rId17"/>
  </p:sldIdLst>
  <p:sldSz cx="12192000" cy="6858000"/>
  <p:notesSz cx="13716000" cy="24384000"/>
  <p:defaultTextStyle>
    <a:defPPr rtl="0">
      <a:defRPr lang="ru-RU"/>
    </a:defPPr>
    <a:lvl1pPr marL="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388" autoAdjust="0"/>
  </p:normalViewPr>
  <p:slideViewPr>
    <p:cSldViewPr snapToGrid="0" snapToObjects="1">
      <p:cViewPr varScale="1">
        <p:scale>
          <a:sx n="114" d="100"/>
          <a:sy n="114" d="100"/>
        </p:scale>
        <p:origin x="414" y="102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37" d="100"/>
          <a:sy n="37" d="100"/>
        </p:scale>
        <p:origin x="338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F16EF179-AC8C-44A3-9ED6-6152B0CF8E1F}" type="datetimeyyyy">
              <a:rPr lang="ru-RU" smtClean="0"/>
              <a:t>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420BD0AB-C59E-4A46-83D3-F07787446B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138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668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814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14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54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Изображение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rtlCol="0" anchor="ctr" anchorCtr="0">
            <a:noAutofit/>
          </a:bodyPr>
          <a:lstStyle>
            <a:lvl1pPr algn="ctr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/>
          </a:p>
        </p:txBody>
      </p:sp>
      <p:sp>
        <p:nvSpPr>
          <p:cNvPr id="10" name="Полилиния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Изображение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4" name="Текст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rtlCol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ru-RU" sz="1800"/>
            </a:lvl1pPr>
          </a:lstStyle>
          <a:p>
            <a:pPr rtl="0"/>
            <a:r>
              <a:rPr lang="ru-RU"/>
              <a:t>Подзаголовок слайда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 rtlCol="0">
            <a:normAutofit/>
          </a:bodyPr>
          <a:lstStyle>
            <a:lvl1pPr>
              <a:defRPr lang="ru-RU" sz="1800"/>
            </a:lvl1pPr>
            <a:lvl2pPr>
              <a:defRPr lang="ru-RU" sz="1800"/>
            </a:lvl2pPr>
            <a:lvl3pPr>
              <a:defRPr lang="ru-RU" sz="1800"/>
            </a:lvl3pPr>
            <a:lvl4pPr>
              <a:defRPr lang="ru-RU" sz="1800"/>
            </a:lvl4pPr>
            <a:lvl5pPr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Графический объект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49" name="Полилиния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7" name="Номер слайда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3" name="Графический объект 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Графический объект 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Изображение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 rtlCol="0"/>
          <a:lstStyle>
            <a:lvl1pPr algn="ctr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4" name="Объект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9" name="Изображение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rtlCol="0" anchor="b" anchorCtr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rtlCol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Подзаголовок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/>
          <a:lstStyle>
            <a:defPPr>
              <a:defRPr lang="ru-RU"/>
            </a:def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 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rtlCol="0" anchor="b"/>
          <a:lstStyle>
            <a:lvl1pPr>
              <a:lnSpc>
                <a:spcPct val="100000"/>
              </a:lnSpc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 rtlCol="0"/>
          <a:lstStyle>
            <a:lvl1pPr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rtlCol="0" anchor="b"/>
          <a:lstStyle>
            <a:lvl1pPr>
              <a:lnSpc>
                <a:spcPct val="100000"/>
              </a:lnSpc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lang="ru-RU" sz="28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 rtl="0"/>
            <a:r>
              <a:rPr lang="ru-RU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" name="Полилиния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Полилиния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4" name="Изображение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ru-RU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ru-RU" sz="18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Полилиния: Фигура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/>
            </a:p>
          </p:txBody>
        </p:sp>
        <p:sp>
          <p:nvSpPr>
            <p:cNvPr id="15" name="Полилиния: фигура 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Изображение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rtlCol="0" anchor="ctr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 dirty="0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36" name="Полилиния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олилиния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lvl="0" algn="ctr" rtl="0"/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Текст слайда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</p:txBody>
      </p:sp>
      <p:sp>
        <p:nvSpPr>
          <p:cNvPr id="52" name="Рисунок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Изображение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3" name="Полилиния: фигура 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9" name="Полилиния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Полилиния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3" name="Изображение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rtlCol="0" anchor="b" anchorCtr="0">
            <a:noAutofit/>
          </a:bodyPr>
          <a:lstStyle>
            <a:lvl1pPr algn="l">
              <a:lnSpc>
                <a:spcPct val="100000"/>
              </a:lnSpc>
              <a:defRPr lang="ru-RU" sz="3600" b="1"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8" name="Номер слайда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1" name="Изображение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3" name="Изображение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Полилиния: фигура 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7" name="Изображение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9" name="Изображение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илиния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Объект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83464" indent="-283464">
              <a:spcBef>
                <a:spcPts val="1000"/>
              </a:spcBef>
              <a:defRPr lang="ru-RU" sz="1800"/>
            </a:lvl2pPr>
            <a:lvl3pPr marL="283464" indent="-283464">
              <a:spcBef>
                <a:spcPts val="1000"/>
              </a:spcBef>
              <a:defRPr lang="ru-RU" sz="1800"/>
            </a:lvl3pPr>
            <a:lvl4pPr marL="283464" indent="-283464">
              <a:spcBef>
                <a:spcPts val="1000"/>
              </a:spcBef>
              <a:defRPr lang="ru-RU" sz="1800"/>
            </a:lvl4pPr>
            <a:lvl5pPr marL="283464"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25" name="Объект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83464" indent="-283464">
              <a:spcBef>
                <a:spcPts val="1000"/>
              </a:spcBef>
              <a:defRPr lang="ru-RU" sz="1800"/>
            </a:lvl2pPr>
            <a:lvl3pPr marL="283464" indent="-283464">
              <a:spcBef>
                <a:spcPts val="1000"/>
              </a:spcBef>
              <a:defRPr lang="ru-RU" sz="1800"/>
            </a:lvl3pPr>
            <a:lvl4pPr marL="283464" indent="-283464">
              <a:spcBef>
                <a:spcPts val="1000"/>
              </a:spcBef>
              <a:defRPr lang="ru-RU" sz="1800"/>
            </a:lvl4pPr>
            <a:lvl5pPr marL="283464"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 rtlCol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lang="ru-RU"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lang="ru-RU"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lang="ru-RU"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lang="ru-RU" sz="1800"/>
            </a:lvl4pPr>
            <a:lvl5pPr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indent="-283464">
              <a:spcBef>
                <a:spcPts val="1000"/>
              </a:spcBef>
              <a:defRPr lang="ru-RU" sz="1800"/>
            </a:lvl2pPr>
            <a:lvl3pPr indent="-283464">
              <a:spcBef>
                <a:spcPts val="1000"/>
              </a:spcBef>
              <a:defRPr lang="ru-RU" sz="1800"/>
            </a:lvl3pPr>
            <a:lvl4pPr indent="-283464">
              <a:spcBef>
                <a:spcPts val="1000"/>
              </a:spcBef>
              <a:defRPr lang="ru-RU" sz="1800"/>
            </a:lvl4pPr>
            <a:lvl5pPr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/>
              <a:t>Щелкните, чтобы добавить рисунок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Полилиния: Фигура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/>
            </a:p>
          </p:txBody>
        </p:sp>
        <p:sp>
          <p:nvSpPr>
            <p:cNvPr id="21" name="Полилиния: Фигура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" name="Полилиния: фигура 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3" name="Изображение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44" name="Номер слайда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6" name="Изображение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21" name="Изображение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ru-RU" sz="1200">
                <a:solidFill>
                  <a:schemeClr val="accent6"/>
                </a:solidFill>
                <a:latin typeface="+mn-lt"/>
                <a:cs typeface="+mn-cs" panose="020B0604020202020204" pitchFamily="34" charset="0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ru-RU"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2931" y="810227"/>
            <a:ext cx="5746140" cy="3831221"/>
          </a:xfrm>
        </p:spPr>
        <p:txBody>
          <a:bodyPr rtlCol="0" anchor="ctr"/>
          <a:lstStyle>
            <a:defPPr>
              <a:defRPr lang="ru-RU"/>
            </a:defPPr>
          </a:lstStyle>
          <a:p>
            <a:pPr rtl="0"/>
            <a:r>
              <a:rPr lang="ru-RU" dirty="0"/>
              <a:t>Базовая презентация</a:t>
            </a:r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136FCF6-982C-CC37-9625-3EBFC7E7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3" y="1089213"/>
            <a:ext cx="9879437" cy="98084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Энергичное выступление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DCC342-9FD1-7055-EAAC-008DC851B1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50564" y="2331958"/>
            <a:ext cx="3195607" cy="370426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Узнайте, как выступать энергично, чтобы оставить неизгладимое впечатление</a:t>
            </a:r>
          </a:p>
          <a:p>
            <a:pPr rtl="0"/>
            <a:r>
              <a:rPr lang="ru-RU" dirty="0"/>
              <a:t>Одна из целей эффективного общения — мотивировать слушателей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DB3991E-0605-C20E-53AD-D64E13638DA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12163500"/>
              </p:ext>
            </p:extLst>
          </p:nvPr>
        </p:nvGraphicFramePr>
        <p:xfrm>
          <a:off x="5087938" y="2332038"/>
          <a:ext cx="6345236" cy="38792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27408">
                  <a:extLst>
                    <a:ext uri="{9D8B030D-6E8A-4147-A177-3AD203B41FA5}">
                      <a16:colId xmlns:a16="http://schemas.microsoft.com/office/drawing/2014/main" val="180956085"/>
                    </a:ext>
                  </a:extLst>
                </a:gridCol>
                <a:gridCol w="1584814">
                  <a:extLst>
                    <a:ext uri="{9D8B030D-6E8A-4147-A177-3AD203B41FA5}">
                      <a16:colId xmlns:a16="http://schemas.microsoft.com/office/drawing/2014/main" val="118070687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50154702"/>
                    </a:ext>
                  </a:extLst>
                </a:gridCol>
                <a:gridCol w="1435734">
                  <a:extLst>
                    <a:ext uri="{9D8B030D-6E8A-4147-A177-3AD203B41FA5}">
                      <a16:colId xmlns:a16="http://schemas.microsoft.com/office/drawing/2014/main" val="1872764148"/>
                    </a:ext>
                  </a:extLst>
                </a:gridCol>
              </a:tblGrid>
              <a:tr h="606129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 dirty="0">
                          <a:solidFill>
                            <a:schemeClr val="accent6"/>
                          </a:solidFill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 dirty="0">
                          <a:solidFill>
                            <a:schemeClr val="accent6"/>
                          </a:solidFill>
                        </a:rPr>
                        <a:t>Измерение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 dirty="0">
                          <a:solidFill>
                            <a:schemeClr val="accent6"/>
                          </a:solidFill>
                        </a:rPr>
                        <a:t>Целевое значение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 dirty="0">
                          <a:solidFill>
                            <a:schemeClr val="accent6"/>
                          </a:solidFill>
                        </a:rPr>
                        <a:t>Фактически-</a:t>
                      </a:r>
                      <a:r>
                        <a:rPr lang="ru-RU" sz="1600" noProof="0" dirty="0" err="1">
                          <a:solidFill>
                            <a:schemeClr val="accent6"/>
                          </a:solidFill>
                        </a:rPr>
                        <a:t>еЗначения</a:t>
                      </a:r>
                      <a:endParaRPr lang="ru-RU" sz="16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9142786"/>
                  </a:ext>
                </a:extLst>
              </a:tr>
              <a:tr h="606129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 dirty="0">
                          <a:solidFill>
                            <a:schemeClr val="accent6"/>
                          </a:solidFill>
                        </a:rPr>
                        <a:t>Посещаемость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 dirty="0">
                          <a:solidFill>
                            <a:schemeClr val="accent6"/>
                          </a:solidFill>
                        </a:rPr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 dirty="0">
                          <a:solidFill>
                            <a:schemeClr val="accent6"/>
                          </a:solidFill>
                        </a:rPr>
                        <a:t>150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 dirty="0">
                          <a:solidFill>
                            <a:schemeClr val="accent6"/>
                          </a:solidFill>
                        </a:rPr>
                        <a:t>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576737"/>
                  </a:ext>
                </a:extLst>
              </a:tr>
              <a:tr h="643498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 dirty="0">
                          <a:solidFill>
                            <a:schemeClr val="accent6"/>
                          </a:solidFill>
                        </a:rPr>
                        <a:t>Длительность вовлечения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 dirty="0">
                          <a:solidFill>
                            <a:schemeClr val="accent6"/>
                          </a:solidFill>
                        </a:rPr>
                        <a:t>Минут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 dirty="0">
                          <a:solidFill>
                            <a:schemeClr val="accent6"/>
                          </a:solidFill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 dirty="0">
                          <a:solidFill>
                            <a:schemeClr val="accent6"/>
                          </a:solidFill>
                        </a:rPr>
                        <a:t>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6410507"/>
                  </a:ext>
                </a:extLst>
              </a:tr>
              <a:tr h="606129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 dirty="0">
                          <a:solidFill>
                            <a:schemeClr val="accent6"/>
                          </a:solidFill>
                        </a:rPr>
                        <a:t>Взаимодействие в ходе ответов на вопросы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 dirty="0">
                          <a:solidFill>
                            <a:schemeClr val="accent6"/>
                          </a:solidFill>
                        </a:rPr>
                        <a:t>Количество вопросов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 dirty="0">
                          <a:solidFill>
                            <a:schemeClr val="accent6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 dirty="0">
                          <a:solidFill>
                            <a:schemeClr val="accent6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8116840"/>
                  </a:ext>
                </a:extLst>
              </a:tr>
              <a:tr h="606129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 dirty="0">
                          <a:solidFill>
                            <a:schemeClr val="accent6"/>
                          </a:solidFill>
                        </a:rPr>
                        <a:t>Положительные отзывы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 dirty="0">
                          <a:solidFill>
                            <a:schemeClr val="accent6"/>
                          </a:solidFill>
                        </a:rPr>
                        <a:t>Процент (%)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 dirty="0">
                          <a:solidFill>
                            <a:schemeClr val="accent6"/>
                          </a:solidFill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 dirty="0">
                          <a:solidFill>
                            <a:schemeClr val="accent6"/>
                          </a:solidFill>
                        </a:rPr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3592559"/>
                  </a:ext>
                </a:extLst>
              </a:tr>
              <a:tr h="811265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 dirty="0">
                          <a:solidFill>
                            <a:schemeClr val="accent6"/>
                          </a:solidFill>
                        </a:rPr>
                        <a:t>Доля усвоения информации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 dirty="0">
                          <a:solidFill>
                            <a:schemeClr val="accent6"/>
                          </a:solidFill>
                        </a:rPr>
                        <a:t>Процент (%)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 dirty="0">
                          <a:solidFill>
                            <a:schemeClr val="accent6"/>
                          </a:solidFill>
                        </a:rPr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 dirty="0">
                          <a:solidFill>
                            <a:schemeClr val="accent6"/>
                          </a:solidFill>
                        </a:rPr>
                        <a:t>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6564953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913EEC9-16E3-6C86-97D0-A7EC7EA09C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996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4" y="1057274"/>
            <a:ext cx="9875463" cy="99974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Итоговые советы и рекомендации</a:t>
            </a:r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id="{288BD9B8-D6A6-D55A-830D-4D3CC2DC3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0564" y="2303028"/>
            <a:ext cx="5829147" cy="3961593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Постоянно репетируйте</a:t>
            </a:r>
          </a:p>
          <a:p>
            <a:pPr lvl="1" rtl="0"/>
            <a:r>
              <a:rPr lang="ru-RU" dirty="0"/>
              <a:t>Укрепляйте знакомство с предметом</a:t>
            </a:r>
          </a:p>
          <a:p>
            <a:pPr rtl="0"/>
            <a:r>
              <a:rPr lang="ru-RU" dirty="0"/>
              <a:t>Работайте над своим искусством оратора</a:t>
            </a:r>
          </a:p>
          <a:p>
            <a:pPr lvl="1" rtl="0"/>
            <a:r>
              <a:rPr lang="ru-RU" dirty="0"/>
              <a:t>Темп, тон и ударение</a:t>
            </a:r>
          </a:p>
          <a:p>
            <a:pPr rtl="0"/>
            <a:r>
              <a:rPr lang="ru-RU" dirty="0"/>
              <a:t>Темп и переход от одного слайда к другому</a:t>
            </a:r>
          </a:p>
          <a:p>
            <a:pPr lvl="1" rtl="0"/>
            <a:r>
              <a:rPr lang="ru-RU" dirty="0"/>
              <a:t>Стремитесь к беспроблемным, профессиональным выступлениям</a:t>
            </a:r>
          </a:p>
          <a:p>
            <a:pPr rtl="0"/>
            <a:r>
              <a:rPr lang="ru-RU" dirty="0"/>
              <a:t>Практикуйтесь перед слушателями</a:t>
            </a:r>
          </a:p>
          <a:p>
            <a:pPr lvl="1" rtl="0"/>
            <a:r>
              <a:rPr lang="ru-RU" dirty="0"/>
              <a:t>Попросите коллег послушать вас и оценить выступление</a:t>
            </a:r>
          </a:p>
        </p:txBody>
      </p:sp>
      <p:sp>
        <p:nvSpPr>
          <p:cNvPr id="13" name="Объект 7">
            <a:extLst>
              <a:ext uri="{FF2B5EF4-FFF2-40B4-BE49-F238E27FC236}">
                <a16:creationId xmlns:a16="http://schemas.microsoft.com/office/drawing/2014/main" id="{0853098E-C088-D323-4BF2-987893F262F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940842" y="2303028"/>
            <a:ext cx="3485184" cy="3961593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Ищите обратную связь</a:t>
            </a:r>
          </a:p>
          <a:p>
            <a:pPr rtl="0"/>
            <a:r>
              <a:rPr lang="ru-RU" dirty="0"/>
              <a:t>Обдумывайте результаты</a:t>
            </a:r>
          </a:p>
          <a:p>
            <a:pPr rtl="0"/>
            <a:r>
              <a:rPr lang="ru-RU" dirty="0"/>
              <a:t>Изучайте новые методы</a:t>
            </a:r>
          </a:p>
          <a:p>
            <a:pPr rtl="0"/>
            <a:r>
              <a:rPr lang="ru-RU" dirty="0"/>
              <a:t>Поставьте личные цели</a:t>
            </a:r>
          </a:p>
          <a:p>
            <a:pPr rtl="0"/>
            <a:r>
              <a:rPr lang="ru-RU" dirty="0"/>
              <a:t>Повторяйте заново и адаптируйтесь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021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0A324-0737-F0DA-1F7D-10CBE06D7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10511627" cy="101278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Показатели взаимодействия слушателей с выступающим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C0C7FF8-9CAF-6C67-C1E5-AF40401D0B3D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19452747"/>
              </p:ext>
            </p:extLst>
          </p:nvPr>
        </p:nvGraphicFramePr>
        <p:xfrm>
          <a:off x="914400" y="2316163"/>
          <a:ext cx="10510836" cy="394846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80076">
                  <a:extLst>
                    <a:ext uri="{9D8B030D-6E8A-4147-A177-3AD203B41FA5}">
                      <a16:colId xmlns:a16="http://schemas.microsoft.com/office/drawing/2014/main" val="1764027237"/>
                    </a:ext>
                  </a:extLst>
                </a:gridCol>
                <a:gridCol w="3505090">
                  <a:extLst>
                    <a:ext uri="{9D8B030D-6E8A-4147-A177-3AD203B41FA5}">
                      <a16:colId xmlns:a16="http://schemas.microsoft.com/office/drawing/2014/main" val="77891454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4233386372"/>
                    </a:ext>
                  </a:extLst>
                </a:gridCol>
                <a:gridCol w="1462630">
                  <a:extLst>
                    <a:ext uri="{9D8B030D-6E8A-4147-A177-3AD203B41FA5}">
                      <a16:colId xmlns:a16="http://schemas.microsoft.com/office/drawing/2014/main" val="1626524931"/>
                    </a:ext>
                  </a:extLst>
                </a:gridCol>
              </a:tblGrid>
              <a:tr h="658077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noProof="0" dirty="0"/>
                        <a:t>Фактор влияния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noProof="0" dirty="0"/>
                        <a:t>Измерение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noProof="0" dirty="0"/>
                        <a:t>Целевое значение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noProof="0" dirty="0"/>
                        <a:t>Достигнуто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5033212"/>
                  </a:ext>
                </a:extLst>
              </a:tr>
              <a:tr h="658077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noProof="0" dirty="0"/>
                        <a:t>Взаимодействие с аудиторией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noProof="0" dirty="0"/>
                        <a:t>Процент (%)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noProof="0" dirty="0"/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noProof="0" dirty="0"/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3796761"/>
                  </a:ext>
                </a:extLst>
              </a:tr>
              <a:tr h="658077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noProof="0" dirty="0"/>
                        <a:t>Усвоение знаний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noProof="0" dirty="0"/>
                        <a:t>Процент (%)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noProof="0" dirty="0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noProof="0" dirty="0"/>
                        <a:t>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9202252"/>
                  </a:ext>
                </a:extLst>
              </a:tr>
              <a:tr h="658077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noProof="0" dirty="0"/>
                        <a:t>Опросы после презентации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noProof="0" dirty="0"/>
                        <a:t>Средняя оценка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noProof="0" dirty="0"/>
                        <a:t>4,2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noProof="0" dirty="0"/>
                        <a:t>4,5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5356481"/>
                  </a:ext>
                </a:extLst>
              </a:tr>
              <a:tr h="658077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noProof="0" dirty="0"/>
                        <a:t>Доля тех, кто вас рекомендует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noProof="0" dirty="0"/>
                        <a:t>Процент (%)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noProof="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noProof="0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2085491"/>
                  </a:ext>
                </a:extLst>
              </a:tr>
              <a:tr h="658077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noProof="0" dirty="0"/>
                        <a:t>Возможности совместной работы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noProof="0" dirty="0"/>
                        <a:t>Количество возможностей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noProof="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noProof="0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2318458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C21286A-7B29-3B58-1636-0F45723890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213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849782"/>
            <a:ext cx="3213716" cy="272770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Спасибо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B5CEF2-E667-BBB5-2EA6-C06F93B6D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1" y="3813606"/>
            <a:ext cx="5715000" cy="223464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Марта Артемьева</a:t>
            </a:r>
          </a:p>
          <a:p>
            <a:pPr rtl="0"/>
            <a:r>
              <a:rPr lang="ru-RU" dirty="0"/>
              <a:t>502-555-0152</a:t>
            </a:r>
          </a:p>
          <a:p>
            <a:pPr rtl="0"/>
            <a:r>
              <a:rPr lang="ru-RU" dirty="0"/>
              <a:t>brita@firstupconsultants.com </a:t>
            </a:r>
          </a:p>
          <a:p>
            <a:pPr rtl="0"/>
            <a:r>
              <a:rPr lang="ru-RU" dirty="0"/>
              <a:t>www.firstupconsultants.com</a:t>
            </a:r>
          </a:p>
        </p:txBody>
      </p:sp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6583680" cy="153135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повестка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34640"/>
            <a:ext cx="6583680" cy="320734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Вступление</a:t>
            </a:r>
          </a:p>
          <a:p>
            <a:pPr rtl="0"/>
            <a:r>
              <a:rPr lang="ru-RU" dirty="0"/>
              <a:t>Укрепление уверенности в себе</a:t>
            </a:r>
          </a:p>
          <a:p>
            <a:pPr rtl="0"/>
            <a:r>
              <a:rPr lang="ru-RU" dirty="0"/>
              <a:t>Вовлечение слушателей</a:t>
            </a:r>
          </a:p>
          <a:p>
            <a:pPr rtl="0"/>
            <a:r>
              <a:rPr lang="ru-RU" dirty="0"/>
              <a:t>Визуальные средства</a:t>
            </a:r>
          </a:p>
          <a:p>
            <a:pPr rtl="0"/>
            <a:r>
              <a:rPr lang="ru-RU" dirty="0"/>
              <a:t>Итоговые советы и рекомендации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2441" y="1061623"/>
            <a:ext cx="5723586" cy="473910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Сила комму-</a:t>
            </a:r>
            <a:r>
              <a:rPr lang="ru-RU" dirty="0" err="1"/>
              <a:t>никации</a:t>
            </a:r>
            <a:endParaRPr lang="ru-RU" dirty="0"/>
          </a:p>
        </p:txBody>
      </p:sp>
      <p:pic>
        <p:nvPicPr>
          <p:cNvPr id="7" name="Рисунок 6" descr="Человек, стоящий перед доской">
            <a:extLst>
              <a:ext uri="{FF2B5EF4-FFF2-40B4-BE49-F238E27FC236}">
                <a16:creationId xmlns:a16="http://schemas.microsoft.com/office/drawing/2014/main" id="{DD186EAB-37C7-E7E6-AE8D-F077D02804F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7208" r="27208"/>
          <a:stretch/>
        </p:blipFill>
        <p:spPr>
          <a:xfrm>
            <a:off x="443345" y="0"/>
            <a:ext cx="4344695" cy="6359525"/>
          </a:xfrm>
        </p:spPr>
      </p:pic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5"/>
            <a:ext cx="5259554" cy="2495028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Преодоление робости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808750"/>
            <a:ext cx="5259554" cy="2233233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Стратегии укрепления уверенности в себе</a:t>
            </a:r>
          </a:p>
        </p:txBody>
      </p:sp>
      <p:pic>
        <p:nvPicPr>
          <p:cNvPr id="6" name="Рисунок 5" descr="Человек держит микрофон, стоя перед группой людей">
            <a:extLst>
              <a:ext uri="{FF2B5EF4-FFF2-40B4-BE49-F238E27FC236}">
                <a16:creationId xmlns:a16="http://schemas.microsoft.com/office/drawing/2014/main" id="{FECDA901-DD88-89EB-E10E-A2994D0A92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27745" r="27745"/>
          <a:stretch/>
        </p:blipFill>
        <p:spPr>
          <a:xfrm>
            <a:off x="7414194" y="410780"/>
            <a:ext cx="4344695" cy="6447220"/>
          </a:xfrm>
        </p:spPr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5" y="1057274"/>
            <a:ext cx="7965461" cy="99416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Вовлечение слушателей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0565" y="2303029"/>
            <a:ext cx="7965460" cy="3497698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Встречайтесь взглядом со слушателями, чтобы создать ощущение взаимопонимания и увлечь их</a:t>
            </a:r>
          </a:p>
          <a:p>
            <a:pPr rtl="0"/>
            <a:r>
              <a:rPr lang="ru-RU" dirty="0"/>
              <a:t>Вплетайте в презентацию сюжеты, героям которых слушатели могут посочувствовать. Это сделает ваше сообщение запоминающимся и действенным</a:t>
            </a:r>
          </a:p>
          <a:p>
            <a:pPr rtl="0"/>
            <a:r>
              <a:rPr lang="ru-RU" dirty="0"/>
              <a:t>Поощряйте вопросы и предоставляйте продуманные ответы, чтобы повысить участие слушателей</a:t>
            </a:r>
          </a:p>
          <a:p>
            <a:pPr rtl="0"/>
            <a:r>
              <a:rPr lang="ru-RU" dirty="0"/>
              <a:t>Используйте анкеты или опросы в прямом эфире для сбора мнений слушателей и повышения их вовлеченности, чтобы они ощущали себя непосредственными участниками</a:t>
            </a:r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10199-C129-11F0-56F2-2D1AED21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809" y="1057274"/>
            <a:ext cx="5885180" cy="252021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Выбор визуальных средств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70AEC4F-E711-8552-9C34-82C1514A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DD6BDC-E008-6AB7-55A1-46ED9BCF054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364808" y="3808750"/>
            <a:ext cx="7043618" cy="2233233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Совершенствование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834635"/>
            <a:ext cx="7796464" cy="122238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Эффективные методы презентации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267C004-8B72-C872-98FB-00A2A584D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6" name="Объект 4">
            <a:extLst>
              <a:ext uri="{FF2B5EF4-FFF2-40B4-BE49-F238E27FC236}">
                <a16:creationId xmlns:a16="http://schemas.microsoft.com/office/drawing/2014/main" id="{AEF9954A-E263-8A7E-58B1-4D03F7D1B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303028"/>
            <a:ext cx="3727269" cy="3720337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Это мощный инструмент для выступлений перед слушателями. Он позволяет менять интонацию, тон и громкость, чтобы выразить чувства, подчеркнуть определенные моменты и удерживать интерес аудитории. </a:t>
            </a:r>
          </a:p>
          <a:p>
            <a:pPr lvl="1" rtl="0"/>
            <a:r>
              <a:rPr lang="ru-RU" dirty="0"/>
              <a:t>Вариации интонации</a:t>
            </a:r>
          </a:p>
          <a:p>
            <a:pPr lvl="1" rtl="0"/>
            <a:r>
              <a:rPr lang="ru-RU" dirty="0"/>
              <a:t>Вариации тона</a:t>
            </a:r>
          </a:p>
          <a:p>
            <a:pPr lvl="1" rtl="0"/>
            <a:r>
              <a:rPr lang="ru-RU" dirty="0"/>
              <a:t>Управление громкостью</a:t>
            </a:r>
          </a:p>
        </p:txBody>
      </p:sp>
      <p:sp>
        <p:nvSpPr>
          <p:cNvPr id="17" name="Объект 6">
            <a:extLst>
              <a:ext uri="{FF2B5EF4-FFF2-40B4-BE49-F238E27FC236}">
                <a16:creationId xmlns:a16="http://schemas.microsoft.com/office/drawing/2014/main" id="{33680A80-5C61-DD02-1119-0565C0AD53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159" y="2303028"/>
            <a:ext cx="3665155" cy="3720337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Эффективный язык тела улучшает ваше сообщение, делая его более эффектным и запоминающимся.</a:t>
            </a:r>
          </a:p>
          <a:p>
            <a:pPr lvl="1" rtl="0"/>
            <a:r>
              <a:rPr lang="ru-RU" dirty="0"/>
              <a:t>Осмысленный зрительный контакт</a:t>
            </a:r>
          </a:p>
          <a:p>
            <a:pPr lvl="1" rtl="0"/>
            <a:r>
              <a:rPr lang="ru-RU" dirty="0"/>
              <a:t>Целенаправленные жесты</a:t>
            </a:r>
          </a:p>
          <a:p>
            <a:pPr lvl="1" rtl="0"/>
            <a:r>
              <a:rPr lang="ru-RU" dirty="0"/>
              <a:t>Хорошая осанка</a:t>
            </a:r>
          </a:p>
          <a:p>
            <a:pPr lvl="1" rtl="0"/>
            <a:r>
              <a:rPr lang="ru-RU" dirty="0"/>
              <a:t>Управление выражением лица</a:t>
            </a:r>
          </a:p>
        </p:txBody>
      </p:sp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D55F2D4-C20E-BEBC-1CCF-4449B045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965393"/>
            <a:ext cx="7155402" cy="109162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Навигация по сеансам вопросов и ответов</a:t>
            </a:r>
          </a:p>
        </p:txBody>
      </p:sp>
      <p:sp>
        <p:nvSpPr>
          <p:cNvPr id="14" name="Объект 7">
            <a:extLst>
              <a:ext uri="{FF2B5EF4-FFF2-40B4-BE49-F238E27FC236}">
                <a16:creationId xmlns:a16="http://schemas.microsoft.com/office/drawing/2014/main" id="{749C7CD1-A9AA-49E3-6734-AD9546F2DF5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14399" y="2303463"/>
            <a:ext cx="3492137" cy="4143375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При ответах на вопросы очень важно сохранять самообладание, чтобы выглядеть уверенно и авторитетно. Здесь могут помочь следующие приемы:</a:t>
            </a:r>
          </a:p>
          <a:p>
            <a:pPr rtl="0"/>
            <a:r>
              <a:rPr lang="ru-RU" dirty="0"/>
              <a:t>Сохраняйте спокойствие</a:t>
            </a:r>
          </a:p>
          <a:p>
            <a:pPr rtl="0"/>
            <a:r>
              <a:rPr lang="ru-RU" dirty="0"/>
              <a:t>Активно слушайте</a:t>
            </a:r>
          </a:p>
          <a:p>
            <a:pPr rtl="0"/>
            <a:r>
              <a:rPr lang="ru-RU" dirty="0"/>
              <a:t>Сделайте паузу на обдумывание</a:t>
            </a:r>
          </a:p>
          <a:p>
            <a:pPr rtl="0"/>
            <a:r>
              <a:rPr lang="ru-RU" dirty="0"/>
              <a:t>Поддерживайте зрительный контакт</a:t>
            </a:r>
          </a:p>
        </p:txBody>
      </p:sp>
      <p:sp>
        <p:nvSpPr>
          <p:cNvPr id="13" name="Объект 5">
            <a:extLst>
              <a:ext uri="{FF2B5EF4-FFF2-40B4-BE49-F238E27FC236}">
                <a16:creationId xmlns:a16="http://schemas.microsoft.com/office/drawing/2014/main" id="{58AC0C8B-8A7A-9FAE-2D0F-4D1C3A8C3F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1551" y="2303463"/>
            <a:ext cx="3360586" cy="414337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Заранее изучите материал. </a:t>
            </a:r>
            <a:endParaRPr lang="en-US" dirty="0"/>
          </a:p>
          <a:p>
            <a:pPr rtl="0"/>
            <a:r>
              <a:rPr lang="ru-RU" dirty="0"/>
              <a:t>Заранее подготовьтесь к распространенным вопросам. </a:t>
            </a:r>
            <a:endParaRPr lang="en-US" dirty="0"/>
          </a:p>
          <a:p>
            <a:pPr rtl="0"/>
            <a:r>
              <a:rPr lang="ru-RU" dirty="0"/>
              <a:t>Отрепетируйте ответы.</a:t>
            </a:r>
          </a:p>
        </p:txBody>
      </p:sp>
      <p:pic>
        <p:nvPicPr>
          <p:cNvPr id="10" name="Рисунок 9" descr="Человек в синем костюме и наушниках указывает на компьютер">
            <a:extLst>
              <a:ext uri="{FF2B5EF4-FFF2-40B4-BE49-F238E27FC236}">
                <a16:creationId xmlns:a16="http://schemas.microsoft.com/office/drawing/2014/main" id="{DD0A0899-5B02-CEB5-E5DD-448B169C23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1888" r="31888"/>
          <a:stretch/>
        </p:blipFill>
        <p:spPr>
          <a:xfrm>
            <a:off x="8989454" y="965393"/>
            <a:ext cx="3202545" cy="5892607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2CE1B8-1C92-D6D2-444B-652DB90E86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1619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443EC8A-1733-CCF7-081F-EB4667CB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Влияние оратора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E55D3D-AA24-CF53-6679-29B3C83F764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4400" y="2331791"/>
            <a:ext cx="6714309" cy="372181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Ваша способность эффективно общаться оставит у слушателей неизгладимое впечатление</a:t>
            </a:r>
          </a:p>
          <a:p>
            <a:pPr rtl="0"/>
            <a:endParaRPr lang="ru-RU" dirty="0"/>
          </a:p>
          <a:p>
            <a:pPr rtl="0"/>
            <a:r>
              <a:rPr lang="ru-RU" dirty="0"/>
              <a:t>Эффективное общение не ограничивается собственно выступлением. Оно должно вступать в резонанс с личным опытом, ценностями и чувствами слушателей </a:t>
            </a:r>
          </a:p>
        </p:txBody>
      </p:sp>
      <p:pic>
        <p:nvPicPr>
          <p:cNvPr id="7" name="Рисунок 6" descr="Человек в очках и синей рубашке">
            <a:extLst>
              <a:ext uri="{FF2B5EF4-FFF2-40B4-BE49-F238E27FC236}">
                <a16:creationId xmlns:a16="http://schemas.microsoft.com/office/drawing/2014/main" id="{C570EB79-053B-0283-9D2D-6266701EEDD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19088" r="19088"/>
          <a:stretch/>
        </p:blipFill>
        <p:spPr>
          <a:xfrm>
            <a:off x="8989454" y="3405189"/>
            <a:ext cx="3202546" cy="3452811"/>
          </a:xfr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B69D854-FB65-0E93-CFE2-041F7C41DD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101725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ая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Times new Roman"/>
        <a:ea typeface=""/>
        <a:cs typeface="Times new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893089_TF78438558_Win32" id="{20174D6F-D900-4129-ACAC-D46CF5FD4DB7}" vid="{268851D2-D7B5-4873-88EC-188753A90A6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{DABA235B-D21B-4DB3-AADA-73CAFF5A7011}tf78438558_win32</Template>
  <TotalTime>0</TotalTime>
  <Words>427</Words>
  <Application>Microsoft Office PowerPoint</Application>
  <PresentationFormat>Широкоэкранный</PresentationFormat>
  <Paragraphs>120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Times new Roman</vt:lpstr>
      <vt:lpstr>Пользовательская</vt:lpstr>
      <vt:lpstr>Базовая презентация</vt:lpstr>
      <vt:lpstr>повестка</vt:lpstr>
      <vt:lpstr>Сила комму-никации</vt:lpstr>
      <vt:lpstr>Преодоление робости</vt:lpstr>
      <vt:lpstr>Вовлечение слушателей</vt:lpstr>
      <vt:lpstr>Выбор визуальных средств</vt:lpstr>
      <vt:lpstr>Эффективные методы презентации</vt:lpstr>
      <vt:lpstr>Навигация по сеансам вопросов и ответов</vt:lpstr>
      <vt:lpstr>Влияние оратора</vt:lpstr>
      <vt:lpstr>Энергичное выступление</vt:lpstr>
      <vt:lpstr>Итоговые советы и рекомендации</vt:lpstr>
      <vt:lpstr>Показатели взаимодействия слушателей с выступающим</vt:lpstr>
      <vt:lpstr>Спасибо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Базовая презентация</dc:title>
  <dc:subject/>
  <dc:creator>kliros</dc:creator>
  <cp:lastModifiedBy>kliros</cp:lastModifiedBy>
  <cp:revision>1</cp:revision>
  <dcterms:created xsi:type="dcterms:W3CDTF">2024-05-05T17:01:46Z</dcterms:created>
  <dcterms:modified xsi:type="dcterms:W3CDTF">2024-05-05T17:02:23Z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